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Alice"/>
      <p:regular r:id="rId16"/>
    </p:embeddedFont>
    <p:embeddedFont>
      <p:font typeface="Alice"/>
      <p:regular r:id="rId17"/>
    </p:embeddedFont>
    <p:embeddedFont>
      <p:font typeface="Lora"/>
      <p:regular r:id="rId18"/>
    </p:embeddedFont>
    <p:embeddedFont>
      <p:font typeface="Lora"/>
      <p:regular r:id="rId19"/>
    </p:embeddedFont>
    <p:embeddedFont>
      <p:font typeface="Lora"/>
      <p:regular r:id="rId20"/>
    </p:embeddedFont>
    <p:embeddedFont>
      <p:font typeface="Lora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7242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AI-Generated Eco-Friendly Waste Disposal Guides: Revolutionizing Sustainability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8774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The Global Waste Crisis: A Growing Environmental Threat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85893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8860" y="3901440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39368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Staggering Scale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427220"/>
            <a:ext cx="342149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By 2050, global solid waste is projected to reach 3.4 billion metric tons annually, an unsustainable burden on our planet.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5893" y="385893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963" y="3901440"/>
            <a:ext cx="340162" cy="4252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73008" y="3936802"/>
            <a:ext cx="29065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Overwhelmed Systems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973008" y="4427220"/>
            <a:ext cx="342149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Current waste generation is increasing 70% faster than population growth, overwhelming landfills and ecosystems.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677995" y="385893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3065" y="3901440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415111" y="39368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Widespread Impact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415111" y="4427220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Inefficient sorting and disposal cause pollution, resource depletion, and health hazards worldwide.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8611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Why Waste Sorting Matters: The First Step to Sustainability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573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Proper waste classification is the cornerstone of effective recycling, reuse, and safe disposal. It significantly reduces landfill volume and conserves valuable resources.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513826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Manual sorting is labor-intensive, error-prone, and costly, severely limiting recycling rates globally.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58045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sheer diversity of waste types and pervasive contamination complicate sorting accuracy and efficiency.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70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Enter AI: Smarter, Faster, and Greener Waste Management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330893"/>
            <a:ext cx="4196358" cy="680442"/>
          </a:xfrm>
          <a:prstGeom prst="roundRect">
            <a:avLst>
              <a:gd name="adj" fmla="val 480029"/>
            </a:avLst>
          </a:prstGeom>
          <a:solidFill>
            <a:srgbClr val="F0EDE6"/>
          </a:solidFill>
          <a:ln/>
        </p:spPr>
      </p:sp>
      <p:sp>
        <p:nvSpPr>
          <p:cNvPr id="4" name="Text 2"/>
          <p:cNvSpPr/>
          <p:nvPr/>
        </p:nvSpPr>
        <p:spPr>
          <a:xfrm>
            <a:off x="2721888" y="345840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020604" y="4238149"/>
            <a:ext cx="32451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AI-Powered Classification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0604" y="4728567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AI-powered computer vision and machine learning classify waste with precision far beyond human capability, identifying materials instantly.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330893"/>
            <a:ext cx="4196358" cy="680442"/>
          </a:xfrm>
          <a:prstGeom prst="roundRect">
            <a:avLst>
              <a:gd name="adj" fmla="val 480029"/>
            </a:avLst>
          </a:prstGeom>
          <a:solidFill>
            <a:srgbClr val="F0EDE6"/>
          </a:solidFill>
          <a:ln/>
        </p:spPr>
      </p:sp>
      <p:sp>
        <p:nvSpPr>
          <p:cNvPr id="8" name="Text 6"/>
          <p:cNvSpPr/>
          <p:nvPr/>
        </p:nvSpPr>
        <p:spPr>
          <a:xfrm>
            <a:off x="7145060" y="345840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5443776" y="42381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Automated Sorting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443776" y="4728567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Robotic arms automate sorting at speeds over 85 picks per minute, drastically reducing contamination and increasing throughput.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330893"/>
            <a:ext cx="4196358" cy="680442"/>
          </a:xfrm>
          <a:prstGeom prst="roundRect">
            <a:avLst>
              <a:gd name="adj" fmla="val 480029"/>
            </a:avLst>
          </a:prstGeom>
          <a:solidFill>
            <a:srgbClr val="F0EDE6"/>
          </a:solidFill>
          <a:ln/>
        </p:spPr>
      </p:sp>
      <p:sp>
        <p:nvSpPr>
          <p:cNvPr id="12" name="Text 10"/>
          <p:cNvSpPr/>
          <p:nvPr/>
        </p:nvSpPr>
        <p:spPr>
          <a:xfrm>
            <a:off x="11568232" y="345840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9866948" y="4238149"/>
            <a:ext cx="31800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Smart Disposal Guidance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866948" y="4728567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Smart bins with integrated sensors provide real-time feedback, guiding users on proper disposal practices for optimal sorting at the source.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10726936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Case Study: Dilation AI’s Waste Sorter Solution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Dilation AI's innovative system combines advanced AI algorithms with high-speed robotics, delivering unparalleled accuracy in waste separation.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881313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system continuously improves through seamless software updates and adapts to new waste types as material compositions evolve.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943231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It integrates effortlessly with existing waste infrastructure, significantly boosting overall recycling efficiency and material recovery rates.</a:t>
            </a:r>
            <a:endParaRPr lang="en-US" sz="16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8296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AI-Generated Eco-Friendly Disposal Guides: Empowering Citizens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654147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5046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Instant Guidance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995029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Mobile apps and smart bins use AI to instantly identify waste items and provide tailored, item-specific disposal instructions.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3654147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45046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Behavioral Nudges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4995029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Real-time feedback educates users, significantly increasing correct sorting practices and reducing contamination at the source.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3654147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45046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Data-Driven Impact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4995029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This technology supports stronger community engagement and enables more accurate sustainability reporting through valuable data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8364260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Optimizing Waste Collection with AI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Route Optimization: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AI algorithms optimize collection routes based on real-time bin fill levels and traffic data, significantly cutting fuel use and emissions.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767965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Predictive Maintenance: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AI-driven predictive maintenance for waste trucks reduces costly downtime, extends vehicle life, and lowers operational costs.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829883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Autonomous Fleets: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The future holds autonomous waste collection vehicles, poised to further enhance efficiency and reduce labor requirements.</a:t>
            </a:r>
            <a:endParaRPr lang="en-US" sz="16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8591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Overcoming Challenges: Privacy, Cost, and Environmental Impact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57099"/>
            <a:ext cx="13042821" cy="3186470"/>
          </a:xfrm>
          <a:prstGeom prst="roundRect">
            <a:avLst>
              <a:gd name="adj" fmla="val 1068"/>
            </a:avLst>
          </a:prstGeom>
          <a:solidFill>
            <a:srgbClr val="B6D6FC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3801189"/>
            <a:ext cx="283488" cy="22681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3740587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Privacy: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Transparent data policies and robust anonymization build public trust in AI monitoring systems, ensuring data security and user privacy.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530906" y="4670465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Cost: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Initial investment in AI infrastructure is balanced by substantial long-term savings from increased efficiency and significant environmental benefits, providing a strong ROI.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530906" y="5600343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Energy: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Developing and deploying energy-efficient AI models and utilizing edge computing reduce the carbon footprint of AI operations, aligning with sustainability goals.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4020"/>
            <a:ext cx="120335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The Future of AI in Eco-Friendly Waste Disposal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96428"/>
            <a:ext cx="2173724" cy="1669852"/>
          </a:xfrm>
          <a:prstGeom prst="roundRect">
            <a:avLst>
              <a:gd name="adj" fmla="val 2038"/>
            </a:avLst>
          </a:prstGeom>
          <a:solidFill>
            <a:srgbClr val="F0EDE6"/>
          </a:solidFill>
          <a:ln/>
        </p:spPr>
      </p:sp>
      <p:sp>
        <p:nvSpPr>
          <p:cNvPr id="4" name="Text 2"/>
          <p:cNvSpPr/>
          <p:nvPr/>
        </p:nvSpPr>
        <p:spPr>
          <a:xfrm>
            <a:off x="1721167" y="253198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3194328" y="2123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IoT Integration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2613660"/>
            <a:ext cx="104154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Seamless integration with IoT and smart city infrastructure for holistic, interconnected waste management systems.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551039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D6D3CC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679627"/>
            <a:ext cx="4347567" cy="1669852"/>
          </a:xfrm>
          <a:prstGeom prst="roundRect">
            <a:avLst>
              <a:gd name="adj" fmla="val 2038"/>
            </a:avLst>
          </a:prstGeom>
          <a:solidFill>
            <a:srgbClr val="F0EDE6"/>
          </a:solidFill>
          <a:ln/>
        </p:spPr>
      </p:sp>
      <p:sp>
        <p:nvSpPr>
          <p:cNvPr id="9" name="Text 7"/>
          <p:cNvSpPr/>
          <p:nvPr/>
        </p:nvSpPr>
        <p:spPr>
          <a:xfrm>
            <a:off x="2808089" y="4315182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5368171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Expanded Categories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396859"/>
            <a:ext cx="82416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Extension of AI guides to cover specialized hazardous and organic waste categories, improving overall waste stream purity.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D6D3CC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462826"/>
            <a:ext cx="6521410" cy="2032754"/>
          </a:xfrm>
          <a:prstGeom prst="roundRect">
            <a:avLst>
              <a:gd name="adj" fmla="val 1674"/>
            </a:avLst>
          </a:prstGeom>
          <a:solidFill>
            <a:srgbClr val="F0EDE6"/>
          </a:solidFill>
          <a:ln/>
        </p:spPr>
      </p:sp>
      <p:sp>
        <p:nvSpPr>
          <p:cNvPr id="14" name="Text 12"/>
          <p:cNvSpPr/>
          <p:nvPr/>
        </p:nvSpPr>
        <p:spPr>
          <a:xfrm>
            <a:off x="3895011" y="62798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Global Scaling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60677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Widespread adoption and global scaling of AI solutions to support circular economy goals and dramatically reduce landfill dependency.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2025-08-31T20:14:20Z</dcterms:created>
  <dcterms:modified xsi:type="dcterms:W3CDTF">2025-08-31T20:14:20Z</dcterms:modified>
</cp:coreProperties>
</file>